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E6A183-A476-4746-04B7-4CC5A2CC9B20}" name="Laurence Veysset" initials="LV" userId="S::laurence.veysset@cogite-sas.com::fe157719-f4b5-4a1f-8ed5-285ff3197065" providerId="AD"/>
  <p188:author id="{E7367AD3-6952-D6FF-90FC-925524AB8506}" name="Victor Dessen" initials="VD" userId="S::victor.dessen@cogite-sas.com::4764960f-d9c3-49f7-9b8e-130a9d2683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2D2"/>
    <a:srgbClr val="D5F0EF"/>
    <a:srgbClr val="98032D"/>
    <a:srgbClr val="8A2432"/>
    <a:srgbClr val="6B3833"/>
    <a:srgbClr val="C7B477"/>
    <a:srgbClr val="002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498E1D-90B3-51B7-1D91-D3E8B52BCAE4}" v="10" dt="2025-10-28T09:28:19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ita Serhane" userId="S::nikita.serhane@cogite-sas.com::32324619-42ca-4796-a719-b7ee49f8eb2c" providerId="AD" clId="Web-{47498E1D-90B3-51B7-1D91-D3E8B52BCAE4}"/>
    <pc:docChg chg="modSld">
      <pc:chgData name="Nikita Serhane" userId="S::nikita.serhane@cogite-sas.com::32324619-42ca-4796-a719-b7ee49f8eb2c" providerId="AD" clId="Web-{47498E1D-90B3-51B7-1D91-D3E8B52BCAE4}" dt="2025-10-28T09:28:16.553" v="3" actId="20577"/>
      <pc:docMkLst>
        <pc:docMk/>
      </pc:docMkLst>
      <pc:sldChg chg="modSp">
        <pc:chgData name="Nikita Serhane" userId="S::nikita.serhane@cogite-sas.com::32324619-42ca-4796-a719-b7ee49f8eb2c" providerId="AD" clId="Web-{47498E1D-90B3-51B7-1D91-D3E8B52BCAE4}" dt="2025-10-28T09:28:16.553" v="3" actId="20577"/>
        <pc:sldMkLst>
          <pc:docMk/>
          <pc:sldMk cId="1494972553" sldId="257"/>
        </pc:sldMkLst>
        <pc:spChg chg="mod">
          <ac:chgData name="Nikita Serhane" userId="S::nikita.serhane@cogite-sas.com::32324619-42ca-4796-a719-b7ee49f8eb2c" providerId="AD" clId="Web-{47498E1D-90B3-51B7-1D91-D3E8B52BCAE4}" dt="2025-10-28T09:28:16.553" v="3" actId="20577"/>
          <ac:spMkLst>
            <pc:docMk/>
            <pc:sldMk cId="1494972553" sldId="257"/>
            <ac:spMk id="23" creationId="{AC9C4562-2D50-6C4B-15F4-B080E63B19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0A883-AA59-4859-BACA-20DCBE34FF08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71969-B841-4EBB-B622-8523BC6F81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94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8AD2D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6296" y="4848513"/>
            <a:ext cx="1193304" cy="273844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C87C5941-4E05-4FD2-B4F2-A1D00D1A394A}" type="datetime1">
              <a:rPr lang="fr-FR" smtClean="0"/>
              <a:pPr/>
              <a:t>28/10/2025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4837666"/>
            <a:ext cx="4320480" cy="305833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003930A-48B0-192E-1046-F906A461B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82" y="3504320"/>
            <a:ext cx="2124236" cy="964015"/>
          </a:xfrm>
          <a:prstGeom prst="rect">
            <a:avLst/>
          </a:prstGeom>
        </p:spPr>
      </p:pic>
      <p:sp>
        <p:nvSpPr>
          <p:cNvPr id="8" name="Text Box 29">
            <a:extLst>
              <a:ext uri="{FF2B5EF4-FFF2-40B4-BE49-F238E27FC236}">
                <a16:creationId xmlns:a16="http://schemas.microsoft.com/office/drawing/2014/main" id="{193ABC39-C3A9-D9AE-C8AA-4D17563991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59794" y="4468335"/>
            <a:ext cx="4824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600" b="1">
                <a:solidFill>
                  <a:srgbClr val="98032D"/>
                </a:solidFill>
                <a:latin typeface="Calibri" panose="020F0502020204030204" pitchFamily="34" charset="0"/>
              </a:rPr>
              <a:t>Siège social:</a:t>
            </a:r>
            <a:r>
              <a:rPr lang="fr-FR" altLang="fr-FR" sz="600" b="1" baseline="0">
                <a:solidFill>
                  <a:srgbClr val="98032D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600" b="1">
                <a:solidFill>
                  <a:srgbClr val="98032D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600">
                <a:latin typeface="Calibri" panose="020F0502020204030204" pitchFamily="34" charset="0"/>
              </a:rPr>
              <a:t>316 rue Henri Becquerel - 11400 Castelnaudary - Tél. +33(0) 4 68 60 71 00 - Fax : 04 68 60 43 80</a:t>
            </a:r>
            <a:endParaRPr lang="fr-FR" altLang="fr-FR" sz="600" b="1">
              <a:latin typeface="Calibri" panose="020F0502020204030204" pitchFamily="34" charset="0"/>
            </a:endParaRPr>
          </a:p>
          <a:p>
            <a:pPr algn="ctr"/>
            <a:r>
              <a:rPr lang="fr-FR" altLang="fr-FR" sz="600" b="1">
                <a:solidFill>
                  <a:srgbClr val="98032D"/>
                </a:solidFill>
                <a:latin typeface="Calibri" panose="020F0502020204030204" pitchFamily="34" charset="0"/>
              </a:rPr>
              <a:t>Agence de Paris : </a:t>
            </a:r>
            <a:r>
              <a:rPr lang="fr-FR" altLang="fr-FR" sz="600">
                <a:latin typeface="Calibri" panose="020F0502020204030204" pitchFamily="34" charset="0"/>
              </a:rPr>
              <a:t>20 boulevard Sébastopol - 75004 Paris - Tél. +33(0) 1 42 78 58 52 - Fax: 01 85 08 51 87</a:t>
            </a:r>
          </a:p>
          <a:p>
            <a:pPr algn="ctr"/>
            <a:r>
              <a:rPr lang="fr-FR" altLang="fr-FR" sz="600">
                <a:solidFill>
                  <a:srgbClr val="98032D"/>
                </a:solidFill>
                <a:latin typeface="Calibri" panose="020F0502020204030204" pitchFamily="34" charset="0"/>
              </a:rPr>
              <a:t>contact@cogite-sas.com - </a:t>
            </a:r>
            <a:r>
              <a:rPr lang="fr-FR" altLang="fr-FR" sz="600" b="1">
                <a:solidFill>
                  <a:srgbClr val="98032D"/>
                </a:solidFill>
                <a:latin typeface="Calibri" panose="020F0502020204030204" pitchFamily="34" charset="0"/>
              </a:rPr>
              <a:t>www.cogite-sas.com</a:t>
            </a:r>
          </a:p>
        </p:txBody>
      </p:sp>
    </p:spTree>
    <p:extLst>
      <p:ext uri="{BB962C8B-B14F-4D97-AF65-F5344CB8AC3E}">
        <p14:creationId xmlns:p14="http://schemas.microsoft.com/office/powerpoint/2010/main" val="386085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547D-8260-461B-A3A1-458061022B26}" type="datetime1">
              <a:rPr lang="fr-FR" smtClean="0"/>
              <a:t>28/10/2025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1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9B1-8DBD-437B-9E62-D63AC5B4EC8B}" type="datetime1">
              <a:rPr lang="fr-FR" smtClean="0"/>
              <a:t>28/10/2025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14313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/>
              <a:t>Titre de Contenu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73666" y="1167594"/>
            <a:ext cx="8596668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q"/>
              <a:defRPr lang="fr-FR" sz="1800" b="0" kern="1200" dirty="0" smtClean="0">
                <a:solidFill>
                  <a:srgbClr val="98032D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panose="05040102010807070707" pitchFamily="18" charset="2"/>
              <a:buChar char=""/>
              <a:defRPr lang="fr-FR" sz="165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91" indent="-21430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v"/>
              <a:defRPr lang="fr-FR" sz="15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Ø"/>
              <a:defRPr lang="fr-FR" sz="135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§"/>
              <a:defRPr lang="en-US" sz="135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7360950" y="4838703"/>
            <a:ext cx="911939" cy="304799"/>
          </a:xfrm>
          <a:prstGeom prst="rect">
            <a:avLst/>
          </a:prstGeom>
        </p:spPr>
        <p:txBody>
          <a:bodyPr anchor="ctr" anchorCtr="1"/>
          <a:lstStyle>
            <a:lvl1pPr>
              <a:defRPr sz="675">
                <a:solidFill>
                  <a:schemeClr val="bg1"/>
                </a:solidFill>
                <a:latin typeface="Calibri "/>
              </a:defRPr>
            </a:lvl1pPr>
          </a:lstStyle>
          <a:p>
            <a:fld id="{B1A1DD3B-E3A1-4AD7-8158-8E214BC50B03}" type="datetime1">
              <a:rPr lang="fr-FR" smtClean="0"/>
              <a:t>28/10/2025</a:t>
            </a:fld>
            <a:endParaRPr lang="fr-F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838701"/>
            <a:ext cx="7311376" cy="304800"/>
          </a:xfrm>
          <a:prstGeom prst="rect">
            <a:avLst/>
          </a:prstGeom>
        </p:spPr>
        <p:txBody>
          <a:bodyPr anchor="ctr" anchorCtr="1"/>
          <a:lstStyle>
            <a:lvl1pPr>
              <a:defRPr sz="675">
                <a:solidFill>
                  <a:schemeClr val="bg1"/>
                </a:solidFill>
                <a:latin typeface="Calibri 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691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30243" y="740571"/>
            <a:ext cx="2949575" cy="802481"/>
          </a:xfrm>
          <a:noFill/>
        </p:spPr>
        <p:txBody>
          <a:bodyPr anchor="ctr" anchorCtr="1"/>
          <a:lstStyle>
            <a:lvl1pPr>
              <a:defRPr sz="1800" b="0">
                <a:solidFill>
                  <a:srgbClr val="98032D"/>
                </a:solidFill>
              </a:defRPr>
            </a:lvl1pPr>
          </a:lstStyle>
          <a:p>
            <a:r>
              <a:rPr lang="fr-FR"/>
              <a:t>Contenu avec légende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3" y="1543052"/>
            <a:ext cx="2949575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11"/>
          </p:nvPr>
        </p:nvSpPr>
        <p:spPr>
          <a:xfrm>
            <a:off x="3707905" y="740570"/>
            <a:ext cx="4968552" cy="3661173"/>
          </a:xfrm>
        </p:spPr>
        <p:txBody>
          <a:bodyPr/>
          <a:lstStyle>
            <a:lvl1pPr marL="257168" indent="-257168" algn="l" defTabSz="342892" rtl="0" eaLnBrk="1" fontAlgn="base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lang="fr-FR" sz="165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342892" rtl="0" eaLnBrk="1" fontAlgn="base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lang="fr-FR" sz="15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91" indent="-214308" algn="l" defTabSz="342892" rtl="0" eaLnBrk="1" fontAlgn="base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lang="fr-FR" sz="135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342892" rtl="0" eaLnBrk="1" fontAlgn="base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lang="fr-FR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92" rtl="0" eaLnBrk="1" fontAlgn="base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lang="fr-FR" sz="105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360950" y="4838703"/>
            <a:ext cx="911939" cy="304799"/>
          </a:xfrm>
          <a:prstGeom prst="rect">
            <a:avLst/>
          </a:prstGeom>
        </p:spPr>
        <p:txBody>
          <a:bodyPr anchor="ctr" anchorCtr="1"/>
          <a:lstStyle>
            <a:lvl1pPr>
              <a:defRPr sz="675">
                <a:solidFill>
                  <a:schemeClr val="bg1"/>
                </a:solidFill>
                <a:latin typeface="Calibri "/>
              </a:defRPr>
            </a:lvl1pPr>
          </a:lstStyle>
          <a:p>
            <a:fld id="{11A87ECB-C682-4E5A-BC26-AADB40003B77}" type="datetime1">
              <a:rPr lang="fr-FR" smtClean="0"/>
              <a:t>28/10/2025</a:t>
            </a:fld>
            <a:endParaRPr 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838701"/>
            <a:ext cx="7311376" cy="304800"/>
          </a:xfrm>
          <a:prstGeom prst="rect">
            <a:avLst/>
          </a:prstGeom>
        </p:spPr>
        <p:txBody>
          <a:bodyPr anchor="ctr" anchorCtr="1"/>
          <a:lstStyle>
            <a:lvl1pPr>
              <a:defRPr sz="675">
                <a:solidFill>
                  <a:schemeClr val="bg1"/>
                </a:solidFill>
                <a:latin typeface="Calibri 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47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0571"/>
            <a:ext cx="4629150" cy="3655219"/>
          </a:xfrm>
        </p:spPr>
        <p:txBody>
          <a:bodyPr/>
          <a:lstStyle>
            <a:lvl1pPr marL="0" indent="0">
              <a:buNone/>
              <a:defRPr sz="2400" b="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43" y="1543052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Titre 1"/>
          <p:cNvSpPr txBox="1">
            <a:spLocks/>
          </p:cNvSpPr>
          <p:nvPr userDrawn="1"/>
        </p:nvSpPr>
        <p:spPr bwMode="auto">
          <a:xfrm>
            <a:off x="630243" y="740571"/>
            <a:ext cx="2949575" cy="8024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98032D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800" b="0"/>
              <a:t>Image avec légende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7360950" y="4838703"/>
            <a:ext cx="911939" cy="304799"/>
          </a:xfrm>
          <a:prstGeom prst="rect">
            <a:avLst/>
          </a:prstGeom>
        </p:spPr>
        <p:txBody>
          <a:bodyPr anchor="ctr" anchorCtr="1"/>
          <a:lstStyle>
            <a:lvl1pPr>
              <a:defRPr sz="675">
                <a:solidFill>
                  <a:schemeClr val="bg1"/>
                </a:solidFill>
                <a:latin typeface="Calibri "/>
              </a:defRPr>
            </a:lvl1pPr>
          </a:lstStyle>
          <a:p>
            <a:fld id="{D9E0DA42-4B18-48FB-A5FE-6FFD2EA35179}" type="datetime1">
              <a:rPr lang="fr-FR" smtClean="0"/>
              <a:t>28/10/2025</a:t>
            </a:fld>
            <a:endParaRPr lang="fr-F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838701"/>
            <a:ext cx="7311376" cy="304800"/>
          </a:xfrm>
          <a:prstGeom prst="rect">
            <a:avLst/>
          </a:prstGeom>
        </p:spPr>
        <p:txBody>
          <a:bodyPr anchor="ctr" anchorCtr="1"/>
          <a:lstStyle>
            <a:lvl1pPr>
              <a:defRPr sz="675">
                <a:solidFill>
                  <a:schemeClr val="bg1"/>
                </a:solidFill>
                <a:latin typeface="Calibri 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88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04252" y="843558"/>
            <a:ext cx="1741265" cy="3564136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360950" y="4838703"/>
            <a:ext cx="911939" cy="304799"/>
          </a:xfrm>
          <a:prstGeom prst="rect">
            <a:avLst/>
          </a:prstGeom>
        </p:spPr>
        <p:txBody>
          <a:bodyPr anchor="ctr" anchorCtr="1"/>
          <a:lstStyle>
            <a:lvl1pPr>
              <a:defRPr sz="675">
                <a:solidFill>
                  <a:schemeClr val="bg1"/>
                </a:solidFill>
                <a:latin typeface="Calibri "/>
              </a:defRPr>
            </a:lvl1pPr>
          </a:lstStyle>
          <a:p>
            <a:fld id="{DC8E1071-8DD8-4418-ADF5-20BC7D5F57C2}" type="datetime1">
              <a:rPr lang="fr-FR" smtClean="0"/>
              <a:t>28/10/2025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838701"/>
            <a:ext cx="7311376" cy="304800"/>
          </a:xfrm>
          <a:prstGeom prst="rect">
            <a:avLst/>
          </a:prstGeom>
        </p:spPr>
        <p:txBody>
          <a:bodyPr anchor="ctr" anchorCtr="1"/>
          <a:lstStyle>
            <a:lvl1pPr>
              <a:defRPr sz="675">
                <a:solidFill>
                  <a:schemeClr val="bg1"/>
                </a:solidFill>
                <a:latin typeface="Calibri "/>
              </a:defRPr>
            </a:lvl1pPr>
          </a:lstStyle>
          <a:p>
            <a:endParaRPr lang="fr-FR"/>
          </a:p>
        </p:txBody>
      </p:sp>
      <p:sp>
        <p:nvSpPr>
          <p:cNvPr id="7" name="Espace réservé du texte vertical 2"/>
          <p:cNvSpPr>
            <a:spLocks noGrp="1"/>
          </p:cNvSpPr>
          <p:nvPr>
            <p:ph type="body" orient="vert" idx="10"/>
          </p:nvPr>
        </p:nvSpPr>
        <p:spPr>
          <a:xfrm>
            <a:off x="468313" y="843558"/>
            <a:ext cx="6019800" cy="3564136"/>
          </a:xfrm>
        </p:spPr>
        <p:txBody>
          <a:bodyPr vert="eaVert"/>
          <a:lstStyle>
            <a:lvl1pPr marL="257168" indent="-257168" algn="l" defTabSz="342884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lang="fr-FR" sz="1800" b="0" kern="1200" dirty="0" smtClean="0">
                <a:solidFill>
                  <a:srgbClr val="98032D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342884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lang="fr-FR" sz="165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91" indent="-214308" algn="l" defTabSz="342884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lang="fr-FR" sz="15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342884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lang="fr-FR" sz="135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84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charset="2"/>
              <a:buChar char=""/>
              <a:defRPr lang="fr-FR" sz="1350" b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257168" lvl="0" indent="-257168" algn="l" defTabSz="342892" rtl="0" eaLnBrk="1" fontAlgn="base" latinLnBrk="0" hangingPunct="1"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panose="05040102010807070707" pitchFamily="18" charset="2"/>
              <a:buChar char=""/>
            </a:pPr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9796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DD3B-E3A1-4AD7-8158-8E214BC50B03}" type="datetime1">
              <a:rPr lang="fr-FR" smtClean="0"/>
              <a:t>28/10/2025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85C9-5A16-42BB-9DCB-B30568C17353}" type="datetime1">
              <a:rPr lang="fr-FR" smtClean="0"/>
              <a:t>28/10/2025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E6C53E7-E9DB-2121-202C-A6FE9877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9B1-8DBD-437B-9E62-D63AC5B4EC8B}" type="datetime1">
              <a:rPr lang="fr-FR" smtClean="0"/>
              <a:pPr/>
              <a:t>28/10/2025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7BABD2CB-76F1-3B1C-29F7-1AEBD67E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32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9B1-8DBD-437B-9E62-D63AC5B4EC8B}" type="datetime1">
              <a:rPr lang="fr-FR" smtClean="0"/>
              <a:t>28/10/2025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1194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BDEA-5F5D-4AA3-A0AB-8F0DD1ABFE97}" type="datetime1">
              <a:rPr lang="fr-FR" smtClean="0"/>
              <a:t>28/10/2025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2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E78C-3824-4003-B3A8-F8922B82D744}" type="datetime1">
              <a:rPr lang="fr-FR" smtClean="0"/>
              <a:t>28/10/2025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7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9B1-8DBD-437B-9E62-D63AC5B4EC8B}" type="datetime1">
              <a:rPr lang="fr-FR" smtClean="0"/>
              <a:t>28/10/2025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191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9B1-8DBD-437B-9E62-D63AC5B4EC8B}" type="datetime1">
              <a:rPr lang="fr-FR" smtClean="0"/>
              <a:t>28/10/2025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4253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2D3C843-8669-97D6-AB11-C09AD786A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9" r="34154" b="37955"/>
          <a:stretch/>
        </p:blipFill>
        <p:spPr>
          <a:xfrm>
            <a:off x="8244424" y="4278827"/>
            <a:ext cx="899581" cy="6031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8396" y="117776"/>
            <a:ext cx="5666954" cy="534083"/>
          </a:xfrm>
          <a:prstGeom prst="rect">
            <a:avLst/>
          </a:prstGeom>
          <a:solidFill>
            <a:srgbClr val="98032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49181" y="485344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5F0EF"/>
                </a:solidFill>
              </a:defRPr>
            </a:lvl1pPr>
          </a:lstStyle>
          <a:p>
            <a:fld id="{D47669B1-8DBD-437B-9E62-D63AC5B4EC8B}" type="datetime1">
              <a:rPr lang="fr-FR" smtClean="0"/>
              <a:pPr/>
              <a:t>28/10/2025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6061" y="48628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5F0EF"/>
                </a:solidFill>
              </a:defRPr>
            </a:lvl1pPr>
          </a:lstStyle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344EDBF-9EE1-2EF3-6CF9-6518B0E2CFB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6865" y="406867"/>
            <a:ext cx="1713323" cy="89959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DB490D3-8582-61E8-6032-9769E1B699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t="21325" r="9158" b="16894"/>
          <a:stretch/>
        </p:blipFill>
        <p:spPr>
          <a:xfrm>
            <a:off x="976554" y="85028"/>
            <a:ext cx="1886320" cy="5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1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  <p:sldLayoutId id="2147483656" r:id="rId13"/>
    <p:sldLayoutId id="2147483657" r:id="rId14"/>
    <p:sldLayoutId id="2147483659" r:id="rId15"/>
  </p:sldLayoutIdLst>
  <p:hf sldNum="0"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D5F0E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98032D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C0389D-D0CA-E54C-0043-46092CFA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69B1-8DBD-437B-9E62-D63AC5B4EC8B}" type="datetime1">
              <a:rPr lang="fr-FR" smtClean="0"/>
              <a:pPr/>
              <a:t>28/10/2025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D97CFD-C0EE-6F73-AAB9-75A2276AE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18" y="613053"/>
            <a:ext cx="3094818" cy="1270211"/>
          </a:xfrm>
          <a:prstGeom prst="rect">
            <a:avLst/>
          </a:prstGeom>
        </p:spPr>
      </p:pic>
      <p:sp>
        <p:nvSpPr>
          <p:cNvPr id="9" name="Titre 2">
            <a:extLst>
              <a:ext uri="{FF2B5EF4-FFF2-40B4-BE49-F238E27FC236}">
                <a16:creationId xmlns:a16="http://schemas.microsoft.com/office/drawing/2014/main" id="{B00EDA71-EA9C-CA01-4368-41D74A32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395" y="96602"/>
            <a:ext cx="6187449" cy="441951"/>
          </a:xfrm>
          <a:solidFill>
            <a:srgbClr val="D5F0EF"/>
          </a:solidFill>
        </p:spPr>
        <p:txBody>
          <a:bodyPr>
            <a:noAutofit/>
          </a:bodyPr>
          <a:lstStyle/>
          <a:p>
            <a:r>
              <a:rPr lang="fr-FR" sz="1800" dirty="0">
                <a:solidFill>
                  <a:srgbClr val="3F3F3F"/>
                </a:solidFill>
              </a:rPr>
              <a:t>Consultant(e) Appui à la gestion de Services Publics</a:t>
            </a:r>
            <a:endParaRPr lang="fr-FR" sz="1800" dirty="0">
              <a:solidFill>
                <a:srgbClr val="3F3F3F"/>
              </a:solidFill>
              <a:ea typeface="Calibri Light"/>
              <a:cs typeface="Calibri Light"/>
            </a:endParaRP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CAB3B6E6-8B71-5D78-F3B8-8E553E4E2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487978"/>
            <a:ext cx="3561738" cy="353848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r-FR" dirty="0"/>
              <a:t>Vous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dirty="0">
                <a:solidFill>
                  <a:srgbClr val="000000"/>
                </a:solidFill>
                <a:latin typeface="Aptos" panose="020B0004020202020204" pitchFamily="34" charset="0"/>
              </a:rPr>
              <a:t>Formation de niveau Bac+5, spécialisée (eau, assainissement, ou autre service public) ou généraliste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dirty="0">
                <a:solidFill>
                  <a:srgbClr val="000000"/>
                </a:solidFill>
                <a:latin typeface="Aptos" panose="020B0004020202020204" pitchFamily="34" charset="0"/>
              </a:rPr>
              <a:t>Débutant ou expérimenté, une expérience professionnelle significative en exploitation, maîtrise d’ouvrage ou dans d’autres secteurs publics peut être valorisée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dirty="0">
                <a:solidFill>
                  <a:srgbClr val="000000"/>
                </a:solidFill>
                <a:latin typeface="Aptos" panose="020B0004020202020204" pitchFamily="34" charset="0"/>
              </a:rPr>
              <a:t>Connaissance sectorielle des institutions et du fonctionnement des collectivités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dirty="0">
                <a:solidFill>
                  <a:srgbClr val="000000"/>
                </a:solidFill>
                <a:latin typeface="Aptos" panose="020B0004020202020204" pitchFamily="34" charset="0"/>
              </a:rPr>
              <a:t>Gestion de projet d’assistance à maitrise d’ouvrage de collectivités territoriales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dirty="0">
                <a:solidFill>
                  <a:srgbClr val="000000"/>
                </a:solidFill>
                <a:latin typeface="Aptos" panose="020B0004020202020204" pitchFamily="34" charset="0"/>
              </a:rPr>
              <a:t>Ingénierie contractuelle/financière/tarifaire 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dirty="0">
                <a:solidFill>
                  <a:srgbClr val="000000"/>
                </a:solidFill>
                <a:latin typeface="Aptos" panose="020B0004020202020204" pitchFamily="34" charset="0"/>
              </a:rPr>
              <a:t>Permis B indispensable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dirty="0">
                <a:solidFill>
                  <a:srgbClr val="000000"/>
                </a:solidFill>
                <a:latin typeface="Aptos" panose="020B0004020202020204" pitchFamily="34" charset="0"/>
              </a:rPr>
              <a:t>Maîtrise de la suite Office 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dirty="0">
                <a:solidFill>
                  <a:srgbClr val="000000"/>
                </a:solidFill>
                <a:latin typeface="Aptos" panose="020B0004020202020204" pitchFamily="34" charset="0"/>
              </a:rPr>
              <a:t>Curiosité et rigueur 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dirty="0">
                <a:solidFill>
                  <a:srgbClr val="000000"/>
                </a:solidFill>
                <a:latin typeface="Aptos" panose="020B0004020202020204" pitchFamily="34" charset="0"/>
              </a:rPr>
              <a:t>Sens des responsabilités et engagement 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dirty="0">
                <a:solidFill>
                  <a:srgbClr val="000000"/>
                </a:solidFill>
                <a:latin typeface="Aptos" panose="020B0004020202020204" pitchFamily="34" charset="0"/>
              </a:rPr>
              <a:t>Polyvalence et adaptabilité 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dirty="0">
                <a:solidFill>
                  <a:srgbClr val="000000"/>
                </a:solidFill>
                <a:latin typeface="Aptos" panose="020B0004020202020204" pitchFamily="34" charset="0"/>
              </a:rPr>
              <a:t>Excellente capacité d’analyse et de synthèse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dirty="0">
                <a:solidFill>
                  <a:srgbClr val="000000"/>
                </a:solidFill>
                <a:latin typeface="Aptos" panose="020B0004020202020204" pitchFamily="34" charset="0"/>
              </a:rPr>
              <a:t>Aptitude à la communication orale et écrite</a:t>
            </a:r>
          </a:p>
        </p:txBody>
      </p: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B3E4F7F1-27E0-0264-90B8-B78ECF555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7443" y="1645159"/>
            <a:ext cx="3458752" cy="338130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r-FR"/>
              <a:t>COGITE</a:t>
            </a:r>
          </a:p>
          <a:p>
            <a:pPr marL="0" indent="0">
              <a:buNone/>
            </a:pPr>
            <a:r>
              <a:rPr lang="fr-FR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COGITE, c’est l’alliance de la passion et de l'expertise au service du secteur public.</a:t>
            </a:r>
          </a:p>
          <a:p>
            <a:pPr marL="0" indent="0">
              <a:buNone/>
            </a:pPr>
            <a:r>
              <a:rPr lang="fr-FR" sz="1800">
                <a:solidFill>
                  <a:srgbClr val="000000"/>
                </a:solidFill>
                <a:latin typeface="Aptos"/>
              </a:rPr>
              <a:t>Notre mission : </a:t>
            </a:r>
            <a:r>
              <a:rPr lang="fr-FR" sz="1800" b="0" i="0">
                <a:solidFill>
                  <a:srgbClr val="000000"/>
                </a:solidFill>
                <a:effectLst/>
                <a:latin typeface="Aptos"/>
              </a:rPr>
              <a:t> Guider les acteurs publics </a:t>
            </a:r>
            <a:r>
              <a:rPr lang="fr-FR" sz="1800">
                <a:solidFill>
                  <a:srgbClr val="000000"/>
                </a:solidFill>
                <a:latin typeface="Aptos"/>
              </a:rPr>
              <a:t>nationaux et internationaux dans</a:t>
            </a:r>
            <a:r>
              <a:rPr lang="fr-FR" sz="1800" b="0" i="0">
                <a:solidFill>
                  <a:srgbClr val="000000"/>
                </a:solidFill>
                <a:effectLst/>
                <a:latin typeface="Aptos"/>
              </a:rPr>
              <a:t> la mise en œuvre de leurs politiques publiques grâce à une approche pluridisciplinaire. </a:t>
            </a:r>
          </a:p>
          <a:p>
            <a:pPr marL="0" indent="0">
              <a:buNone/>
            </a:pPr>
            <a:r>
              <a:rPr lang="fr-FR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Les services publics pour lesquels nous intervenons :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sz="1500">
                <a:solidFill>
                  <a:srgbClr val="000000"/>
                </a:solidFill>
                <a:latin typeface="Aptos" panose="020B0004020202020204" pitchFamily="34" charset="0"/>
              </a:rPr>
              <a:t>Le petit et le grand cycle de l’eau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sz="1500">
                <a:solidFill>
                  <a:srgbClr val="000000"/>
                </a:solidFill>
                <a:latin typeface="Aptos" panose="020B0004020202020204" pitchFamily="34" charset="0"/>
              </a:rPr>
              <a:t>Les mobilités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sz="1500">
                <a:solidFill>
                  <a:srgbClr val="000000"/>
                </a:solidFill>
                <a:latin typeface="Aptos" panose="020B0004020202020204" pitchFamily="34" charset="0"/>
              </a:rPr>
              <a:t>L’énergie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sz="1500">
                <a:solidFill>
                  <a:srgbClr val="000000"/>
                </a:solidFill>
                <a:latin typeface="Aptos" panose="020B0004020202020204" pitchFamily="34" charset="0"/>
              </a:rPr>
              <a:t>Les services à la population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sz="1500">
                <a:solidFill>
                  <a:srgbClr val="000000"/>
                </a:solidFill>
                <a:latin typeface="Aptos" panose="020B0004020202020204" pitchFamily="34" charset="0"/>
              </a:rPr>
              <a:t>Les infrastructures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sz="1500">
                <a:solidFill>
                  <a:srgbClr val="000000"/>
                </a:solidFill>
                <a:latin typeface="Aptos" panose="020B00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fr-FR" sz="1800">
                <a:solidFill>
                  <a:srgbClr val="000000"/>
                </a:solidFill>
                <a:latin typeface="Aptos" panose="020B0004020202020204" pitchFamily="34" charset="0"/>
              </a:rPr>
              <a:t>Nos principes :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sz="1500">
                <a:solidFill>
                  <a:srgbClr val="000000"/>
                </a:solidFill>
                <a:latin typeface="Aptos" panose="020B0004020202020204" pitchFamily="34" charset="0"/>
              </a:rPr>
              <a:t>Ecoute active, Accompagnement personnalisé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sz="1500">
                <a:solidFill>
                  <a:srgbClr val="000000"/>
                </a:solidFill>
                <a:latin typeface="Aptos" panose="020B0004020202020204" pitchFamily="34" charset="0"/>
              </a:rPr>
              <a:t>Analyse et synthèse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sz="1500">
                <a:solidFill>
                  <a:srgbClr val="000000"/>
                </a:solidFill>
                <a:latin typeface="Aptos" panose="020B0004020202020204" pitchFamily="34" charset="0"/>
              </a:rPr>
              <a:t>Conseil stratégique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fr-FR" sz="1500">
                <a:solidFill>
                  <a:srgbClr val="000000"/>
                </a:solidFill>
                <a:latin typeface="Aptos" panose="020B0004020202020204" pitchFamily="34" charset="0"/>
              </a:rPr>
              <a:t>Aide à la décision et assistance opérationnelle</a:t>
            </a:r>
          </a:p>
          <a:p>
            <a:pPr marL="0" indent="0">
              <a:buNone/>
            </a:pPr>
            <a:endParaRPr lang="fr-FR" sz="180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0B9D831E-EC22-1883-E998-3CE8F3E3667E}"/>
              </a:ext>
            </a:extLst>
          </p:cNvPr>
          <p:cNvSpPr txBox="1">
            <a:spLocks/>
          </p:cNvSpPr>
          <p:nvPr/>
        </p:nvSpPr>
        <p:spPr>
          <a:xfrm>
            <a:off x="6915201" y="2035497"/>
            <a:ext cx="2120643" cy="1967023"/>
          </a:xfrm>
          <a:custGeom>
            <a:avLst/>
            <a:gdLst>
              <a:gd name="csX0" fmla="*/ 0 w 2120643"/>
              <a:gd name="csY0" fmla="*/ 0 h 1967023"/>
              <a:gd name="csX1" fmla="*/ 2120643 w 2120643"/>
              <a:gd name="csY1" fmla="*/ 0 h 1967023"/>
              <a:gd name="csX2" fmla="*/ 2120643 w 2120643"/>
              <a:gd name="csY2" fmla="*/ 1967023 h 1967023"/>
              <a:gd name="csX3" fmla="*/ 0 w 2120643"/>
              <a:gd name="csY3" fmla="*/ 1967023 h 1967023"/>
              <a:gd name="csX4" fmla="*/ 0 w 2120643"/>
              <a:gd name="csY4" fmla="*/ 0 h 1967023"/>
              <a:gd name="csX0" fmla="*/ 0 w 2120643"/>
              <a:gd name="csY0" fmla="*/ 0 h 1967023"/>
              <a:gd name="csX1" fmla="*/ 2120643 w 2120643"/>
              <a:gd name="csY1" fmla="*/ 0 h 1967023"/>
              <a:gd name="csX2" fmla="*/ 2120643 w 2120643"/>
              <a:gd name="csY2" fmla="*/ 1967023 h 1967023"/>
              <a:gd name="csX3" fmla="*/ 0 w 2120643"/>
              <a:gd name="csY3" fmla="*/ 1967023 h 1967023"/>
              <a:gd name="csX4" fmla="*/ 0 w 2120643"/>
              <a:gd name="csY4" fmla="*/ 0 h 1967023"/>
              <a:gd name="csX0" fmla="*/ 0 w 2120643"/>
              <a:gd name="csY0" fmla="*/ 0 h 1967023"/>
              <a:gd name="csX1" fmla="*/ 2120643 w 2120643"/>
              <a:gd name="csY1" fmla="*/ 0 h 1967023"/>
              <a:gd name="csX2" fmla="*/ 2120643 w 2120643"/>
              <a:gd name="csY2" fmla="*/ 1967023 h 1967023"/>
              <a:gd name="csX3" fmla="*/ 0 w 2120643"/>
              <a:gd name="csY3" fmla="*/ 1967023 h 1967023"/>
              <a:gd name="csX4" fmla="*/ 0 w 2120643"/>
              <a:gd name="csY4" fmla="*/ 0 h 19670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120643" h="1967023" fill="none" extrusionOk="0">
                <a:moveTo>
                  <a:pt x="0" y="0"/>
                </a:moveTo>
                <a:cubicBezTo>
                  <a:pt x="721925" y="-24007"/>
                  <a:pt x="1588275" y="-99962"/>
                  <a:pt x="2120643" y="0"/>
                </a:cubicBezTo>
                <a:cubicBezTo>
                  <a:pt x="2025884" y="290041"/>
                  <a:pt x="1983844" y="1148105"/>
                  <a:pt x="2120643" y="1967023"/>
                </a:cubicBezTo>
                <a:cubicBezTo>
                  <a:pt x="1644897" y="1716591"/>
                  <a:pt x="750220" y="2120883"/>
                  <a:pt x="0" y="1967023"/>
                </a:cubicBezTo>
                <a:cubicBezTo>
                  <a:pt x="123588" y="1351639"/>
                  <a:pt x="155015" y="716371"/>
                  <a:pt x="0" y="0"/>
                </a:cubicBezTo>
                <a:close/>
              </a:path>
              <a:path w="2120643" h="1967023" stroke="0" extrusionOk="0">
                <a:moveTo>
                  <a:pt x="0" y="0"/>
                </a:moveTo>
                <a:cubicBezTo>
                  <a:pt x="202477" y="76679"/>
                  <a:pt x="1486183" y="146883"/>
                  <a:pt x="2120643" y="0"/>
                </a:cubicBezTo>
                <a:cubicBezTo>
                  <a:pt x="2065838" y="502345"/>
                  <a:pt x="2219315" y="1316603"/>
                  <a:pt x="2120643" y="1967023"/>
                </a:cubicBezTo>
                <a:cubicBezTo>
                  <a:pt x="1166788" y="2160153"/>
                  <a:pt x="1031891" y="1865536"/>
                  <a:pt x="0" y="1967023"/>
                </a:cubicBezTo>
                <a:cubicBezTo>
                  <a:pt x="23982" y="1672757"/>
                  <a:pt x="-129793" y="256915"/>
                  <a:pt x="0" y="0"/>
                </a:cubicBezTo>
                <a:close/>
              </a:path>
              <a:path w="2120643" h="1967023" fill="none" stroke="0" extrusionOk="0">
                <a:moveTo>
                  <a:pt x="0" y="0"/>
                </a:moveTo>
                <a:cubicBezTo>
                  <a:pt x="479026" y="-43476"/>
                  <a:pt x="1445592" y="-61187"/>
                  <a:pt x="2120643" y="0"/>
                </a:cubicBezTo>
                <a:cubicBezTo>
                  <a:pt x="2158042" y="315816"/>
                  <a:pt x="1969237" y="978267"/>
                  <a:pt x="2120643" y="1967023"/>
                </a:cubicBezTo>
                <a:cubicBezTo>
                  <a:pt x="1645458" y="1924409"/>
                  <a:pt x="771308" y="2107746"/>
                  <a:pt x="0" y="1967023"/>
                </a:cubicBezTo>
                <a:cubicBezTo>
                  <a:pt x="-113893" y="1280516"/>
                  <a:pt x="195204" y="772837"/>
                  <a:pt x="0" y="0"/>
                </a:cubicBezTo>
                <a:close/>
              </a:path>
              <a:path w="2120643" h="1967023" fill="none" stroke="0" extrusionOk="0">
                <a:moveTo>
                  <a:pt x="0" y="0"/>
                </a:moveTo>
                <a:cubicBezTo>
                  <a:pt x="564381" y="-71309"/>
                  <a:pt x="1473205" y="-31184"/>
                  <a:pt x="2120643" y="0"/>
                </a:cubicBezTo>
                <a:cubicBezTo>
                  <a:pt x="2241520" y="326851"/>
                  <a:pt x="1941756" y="1103426"/>
                  <a:pt x="2120643" y="1967023"/>
                </a:cubicBezTo>
                <a:cubicBezTo>
                  <a:pt x="1591589" y="1874506"/>
                  <a:pt x="766293" y="2161543"/>
                  <a:pt x="0" y="1967023"/>
                </a:cubicBezTo>
                <a:cubicBezTo>
                  <a:pt x="54466" y="1313031"/>
                  <a:pt x="187381" y="735959"/>
                  <a:pt x="0" y="0"/>
                </a:cubicBezTo>
                <a:close/>
              </a:path>
            </a:pathLst>
          </a:custGeom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120643"/>
                      <a:gd name="connsiteY0" fmla="*/ 0 h 2270428"/>
                      <a:gd name="connsiteX1" fmla="*/ 2120643 w 2120643"/>
                      <a:gd name="connsiteY1" fmla="*/ 0 h 2270428"/>
                      <a:gd name="connsiteX2" fmla="*/ 2120643 w 2120643"/>
                      <a:gd name="connsiteY2" fmla="*/ 2270428 h 2270428"/>
                      <a:gd name="connsiteX3" fmla="*/ 0 w 2120643"/>
                      <a:gd name="connsiteY3" fmla="*/ 2270428 h 2270428"/>
                      <a:gd name="connsiteX4" fmla="*/ 0 w 2120643"/>
                      <a:gd name="connsiteY4" fmla="*/ 0 h 2270428"/>
                      <a:gd name="connsiteX0" fmla="*/ 0 w 2120643"/>
                      <a:gd name="connsiteY0" fmla="*/ 0 h 2270428"/>
                      <a:gd name="connsiteX1" fmla="*/ 2120643 w 2120643"/>
                      <a:gd name="connsiteY1" fmla="*/ 0 h 2270428"/>
                      <a:gd name="connsiteX2" fmla="*/ 2120643 w 2120643"/>
                      <a:gd name="connsiteY2" fmla="*/ 2270428 h 2270428"/>
                      <a:gd name="connsiteX3" fmla="*/ 0 w 2120643"/>
                      <a:gd name="connsiteY3" fmla="*/ 2270428 h 2270428"/>
                      <a:gd name="connsiteX4" fmla="*/ 0 w 2120643"/>
                      <a:gd name="connsiteY4" fmla="*/ 0 h 2270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0643" h="2270428" fill="none" extrusionOk="0">
                        <a:moveTo>
                          <a:pt x="0" y="0"/>
                        </a:moveTo>
                        <a:cubicBezTo>
                          <a:pt x="621813" y="-41417"/>
                          <a:pt x="1573067" y="-79255"/>
                          <a:pt x="2120643" y="0"/>
                        </a:cubicBezTo>
                        <a:cubicBezTo>
                          <a:pt x="2175504" y="361225"/>
                          <a:pt x="2034429" y="1270224"/>
                          <a:pt x="2120643" y="2270428"/>
                        </a:cubicBezTo>
                        <a:cubicBezTo>
                          <a:pt x="1654966" y="2092204"/>
                          <a:pt x="781519" y="2397816"/>
                          <a:pt x="0" y="2270428"/>
                        </a:cubicBezTo>
                        <a:cubicBezTo>
                          <a:pt x="61502" y="1520004"/>
                          <a:pt x="137643" y="822047"/>
                          <a:pt x="0" y="0"/>
                        </a:cubicBezTo>
                        <a:close/>
                      </a:path>
                      <a:path w="2120643" h="2270428" stroke="0" extrusionOk="0">
                        <a:moveTo>
                          <a:pt x="0" y="0"/>
                        </a:moveTo>
                        <a:cubicBezTo>
                          <a:pt x="336778" y="113579"/>
                          <a:pt x="1439722" y="125683"/>
                          <a:pt x="2120643" y="0"/>
                        </a:cubicBezTo>
                        <a:cubicBezTo>
                          <a:pt x="2017464" y="496714"/>
                          <a:pt x="2210039" y="1408788"/>
                          <a:pt x="2120643" y="2270428"/>
                        </a:cubicBezTo>
                        <a:cubicBezTo>
                          <a:pt x="1136317" y="2439173"/>
                          <a:pt x="1015129" y="2129589"/>
                          <a:pt x="0" y="2270428"/>
                        </a:cubicBezTo>
                        <a:cubicBezTo>
                          <a:pt x="1564" y="1953429"/>
                          <a:pt x="-137099" y="336213"/>
                          <a:pt x="0" y="0"/>
                        </a:cubicBezTo>
                        <a:close/>
                      </a:path>
                      <a:path w="2120643" h="2270428" fill="none" stroke="0" extrusionOk="0">
                        <a:moveTo>
                          <a:pt x="0" y="0"/>
                        </a:moveTo>
                        <a:cubicBezTo>
                          <a:pt x="528543" y="-59567"/>
                          <a:pt x="1523765" y="-8366"/>
                          <a:pt x="2120643" y="0"/>
                        </a:cubicBezTo>
                        <a:cubicBezTo>
                          <a:pt x="2225116" y="370025"/>
                          <a:pt x="2022793" y="1255173"/>
                          <a:pt x="2120643" y="2270428"/>
                        </a:cubicBezTo>
                        <a:cubicBezTo>
                          <a:pt x="1643941" y="2244922"/>
                          <a:pt x="800736" y="2413024"/>
                          <a:pt x="0" y="2270428"/>
                        </a:cubicBezTo>
                        <a:cubicBezTo>
                          <a:pt x="-92736" y="1434367"/>
                          <a:pt x="131635" y="83752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98032D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 dirty="0"/>
              <a:t>Notre offre</a:t>
            </a:r>
            <a:endParaRPr lang="fr-FR" dirty="0">
              <a:ea typeface="Calibri"/>
              <a:cs typeface="Calibri"/>
            </a:endParaRPr>
          </a:p>
          <a:p>
            <a:pPr marL="342900" lvl="1" indent="-228600"/>
            <a:r>
              <a:rPr lang="fr-FR" dirty="0"/>
              <a:t>Un </a:t>
            </a:r>
            <a:r>
              <a:rPr lang="fr-FR" b="1" dirty="0"/>
              <a:t>CDI </a:t>
            </a:r>
            <a:r>
              <a:rPr lang="fr-FR" dirty="0"/>
              <a:t>pour intégrer l’équipe de consultants – statut cadre – </a:t>
            </a:r>
            <a:r>
              <a:rPr lang="fr-FR" b="1" dirty="0"/>
              <a:t>forfait-jour</a:t>
            </a:r>
            <a:endParaRPr lang="fr-FR" b="1" dirty="0">
              <a:cs typeface="Calibri" panose="020F0502020204030204"/>
            </a:endParaRPr>
          </a:p>
          <a:p>
            <a:pPr marL="342900" lvl="1" indent="-228600"/>
            <a:r>
              <a:rPr lang="fr-FR" dirty="0"/>
              <a:t>Localisation</a:t>
            </a:r>
            <a:r>
              <a:rPr lang="fr-FR" b="1" dirty="0"/>
              <a:t> </a:t>
            </a:r>
            <a:r>
              <a:rPr lang="fr-FR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Aix en Provence</a:t>
            </a:r>
            <a:endParaRPr lang="fr-FR" dirty="0">
              <a:ea typeface="Calibri"/>
              <a:cs typeface="Calibri"/>
            </a:endParaRPr>
          </a:p>
          <a:p>
            <a:pPr marL="342900" lvl="1" indent="-228600"/>
            <a:r>
              <a:rPr lang="fr-FR" b="1" dirty="0"/>
              <a:t>Télétravail partiel </a:t>
            </a:r>
            <a:r>
              <a:rPr lang="fr-FR" dirty="0"/>
              <a:t>possible selon expérience/autonomie</a:t>
            </a:r>
            <a:endParaRPr lang="fr-FR" dirty="0">
              <a:cs typeface="Calibri" panose="020F0502020204030204"/>
            </a:endParaRPr>
          </a:p>
          <a:p>
            <a:pPr marL="342900" lvl="1" indent="-228600"/>
            <a:r>
              <a:rPr lang="fr-FR" b="1" dirty="0"/>
              <a:t>Mutuelle </a:t>
            </a:r>
            <a:r>
              <a:rPr lang="fr-FR" dirty="0"/>
              <a:t>d’entreprise</a:t>
            </a:r>
            <a:endParaRPr lang="fr-FR" dirty="0">
              <a:cs typeface="Calibri" panose="020F0502020204030204"/>
            </a:endParaRPr>
          </a:p>
          <a:p>
            <a:pPr marL="342900" lvl="1" indent="-228600"/>
            <a:r>
              <a:rPr lang="fr-FR" b="1" dirty="0"/>
              <a:t>Rémunération fixe mensuelle selon expérience</a:t>
            </a:r>
            <a:endParaRPr lang="fr-FR" dirty="0">
              <a:cs typeface="Calibri" panose="020F0502020204030204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3BC3744-4F0E-5515-9BAF-575E9D94173B}"/>
              </a:ext>
            </a:extLst>
          </p:cNvPr>
          <p:cNvSpPr txBox="1"/>
          <p:nvPr/>
        </p:nvSpPr>
        <p:spPr>
          <a:xfrm>
            <a:off x="6577970" y="4241906"/>
            <a:ext cx="180031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050">
                <a:solidFill>
                  <a:srgbClr val="C00000"/>
                </a:solidFill>
              </a:rPr>
              <a:t>Contactez-nous à </a:t>
            </a:r>
            <a:br>
              <a:rPr lang="fr-FR" sz="1050">
                <a:solidFill>
                  <a:srgbClr val="C00000"/>
                </a:solidFill>
              </a:rPr>
            </a:br>
            <a:r>
              <a:rPr lang="fr-FR" sz="1050">
                <a:solidFill>
                  <a:srgbClr val="C00000"/>
                </a:solidFill>
              </a:rPr>
              <a:t>rh@cogite-sas.com</a:t>
            </a:r>
          </a:p>
          <a:p>
            <a:pPr algn="ctr"/>
            <a:r>
              <a:rPr lang="fr-FR" sz="1050">
                <a:solidFill>
                  <a:srgbClr val="C00000"/>
                </a:solidFill>
              </a:rPr>
              <a:t>Détails dans l’OFFRE APEC</a:t>
            </a:r>
          </a:p>
          <a:p>
            <a:pPr algn="ctr"/>
            <a:endParaRPr lang="fr-FR" sz="1050">
              <a:solidFill>
                <a:srgbClr val="C00000"/>
              </a:solidFill>
              <a:ea typeface="Calibri"/>
              <a:cs typeface="Calibri"/>
            </a:endParaRPr>
          </a:p>
        </p:txBody>
      </p:sp>
      <p:pic>
        <p:nvPicPr>
          <p:cNvPr id="19" name="Espace réservé du contenu 4">
            <a:extLst>
              <a:ext uri="{FF2B5EF4-FFF2-40B4-BE49-F238E27FC236}">
                <a16:creationId xmlns:a16="http://schemas.microsoft.com/office/drawing/2014/main" id="{3329B7C7-7533-3E27-6FCF-99141CF89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256"/>
          <a:stretch/>
        </p:blipFill>
        <p:spPr>
          <a:xfrm>
            <a:off x="820031" y="676882"/>
            <a:ext cx="2582197" cy="8719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5144EC6-F4A2-3184-CF2F-ED0EA44B4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10"/>
          <a:stretch/>
        </p:blipFill>
        <p:spPr>
          <a:xfrm>
            <a:off x="3433922" y="645728"/>
            <a:ext cx="2689351" cy="103494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C9C4562-2D50-6C4B-15F4-B080E63B1905}"/>
              </a:ext>
            </a:extLst>
          </p:cNvPr>
          <p:cNvSpPr txBox="1"/>
          <p:nvPr/>
        </p:nvSpPr>
        <p:spPr>
          <a:xfrm>
            <a:off x="3418194" y="4891554"/>
            <a:ext cx="2313689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50" dirty="0">
                <a:solidFill>
                  <a:srgbClr val="C00000"/>
                </a:solidFill>
              </a:rPr>
              <a:t>Octobre 2025 – Réf. 2510-AIX-CSLT</a:t>
            </a:r>
          </a:p>
        </p:txBody>
      </p:sp>
    </p:spTree>
    <p:extLst>
      <p:ext uri="{BB962C8B-B14F-4D97-AF65-F5344CB8AC3E}">
        <p14:creationId xmlns:p14="http://schemas.microsoft.com/office/powerpoint/2010/main" val="1494972553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b1bdcd-c072-4e04-ae5e-f61dcdae7c2c">
      <Terms xmlns="http://schemas.microsoft.com/office/infopath/2007/PartnerControls"/>
    </lcf76f155ced4ddcb4097134ff3c332f>
    <TaxCatchAll xmlns="be2cc123-1b34-4687-a037-ae959e609c53" xsi:nil="true"/>
    <A_x0020_Archiver xmlns="3bb1bdcd-c072-4e04-ae5e-f61dcdae7c2c">false</A_x0020_Archiver>
    <Ann_x00e9_e xmlns="3bb1bdcd-c072-4e04-ae5e-f61dcdae7c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B3A7E3BCAAA48B1492149DDC3F4EC" ma:contentTypeVersion="21" ma:contentTypeDescription="Crée un document." ma:contentTypeScope="" ma:versionID="7fb80d92d3199f0046b8d1d072d82bd7">
  <xsd:schema xmlns:xsd="http://www.w3.org/2001/XMLSchema" xmlns:xs="http://www.w3.org/2001/XMLSchema" xmlns:p="http://schemas.microsoft.com/office/2006/metadata/properties" xmlns:ns2="3bb1bdcd-c072-4e04-ae5e-f61dcdae7c2c" xmlns:ns3="be2cc123-1b34-4687-a037-ae959e609c53" targetNamespace="http://schemas.microsoft.com/office/2006/metadata/properties" ma:root="true" ma:fieldsID="38fb37b39df582280ef1a0f1e7b5bce7" ns2:_="" ns3:_="">
    <xsd:import namespace="3bb1bdcd-c072-4e04-ae5e-f61dcdae7c2c"/>
    <xsd:import namespace="be2cc123-1b34-4687-a037-ae959e609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A_x0020_Archive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Ann_x00e9_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1bdcd-c072-4e04-ae5e-f61dcdae7c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A_x0020_Archiver" ma:index="19" nillable="true" ma:displayName="A Archiver" ma:default="0" ma:internalName="A_x0020_Archiver">
      <xsd:simpleType>
        <xsd:restriction base="dms:Boolea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22fa48b4-17a2-407c-9850-ce175fee06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nn_x00e9_e" ma:index="27" nillable="true" ma:displayName="Année" ma:format="Dropdown" ma:internalName="Ann_x00e9_e">
      <xsd:simpleType>
        <xsd:restriction base="dms:Text">
          <xsd:maxLength value="255"/>
        </xsd:restriction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cc123-1b34-4687-a037-ae959e609c5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3e8a53c-97a3-43eb-b3f1-ca096f267b54}" ma:internalName="TaxCatchAll" ma:showField="CatchAllData" ma:web="be2cc123-1b34-4687-a037-ae959e609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887302-2DA7-40A7-8572-26BF5DD0F148}">
  <ds:schemaRefs>
    <ds:schemaRef ds:uri="3bb1bdcd-c072-4e04-ae5e-f61dcdae7c2c"/>
    <ds:schemaRef ds:uri="be2cc123-1b34-4687-a037-ae959e609c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69D6B8-6A52-4409-AA7B-BBE4072007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397C62-D161-40E2-95C9-B2C0942F2C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b1bdcd-c072-4e04-ae5e-f61dcdae7c2c"/>
    <ds:schemaRef ds:uri="be2cc123-1b34-4687-a037-ae959e609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43788b4-9f0e-4180-9cb6-a0aec3ae76c2}" enabled="0" method="" siteId="{543788b4-9f0e-4180-9cb6-a0aec3ae76c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Affichage à l'écran (16:9)</PresentationFormat>
  <Slides>1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Modèle par défaut</vt:lpstr>
      <vt:lpstr>Consultant(e) Appui à la gestion de Services Publics</vt:lpstr>
    </vt:vector>
  </TitlesOfParts>
  <Company>SUT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Veronica</dc:creator>
  <cp:revision>40</cp:revision>
  <cp:lastPrinted>2025-06-18T07:33:27Z</cp:lastPrinted>
  <dcterms:created xsi:type="dcterms:W3CDTF">2016-04-25T11:01:56Z</dcterms:created>
  <dcterms:modified xsi:type="dcterms:W3CDTF">2025-10-28T09:28:21Z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2221200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MediaServiceImageTags">
    <vt:lpwstr/>
  </property>
  <property fmtid="{D5CDD505-2E9C-101B-9397-08002B2CF9AE}" pid="12" name="ContentTypeId">
    <vt:lpwstr>0x01010047AB3A7E3BCAAA48B1492149DDC3F4EC</vt:lpwstr>
  </property>
</Properties>
</file>